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C71227-22EF-4A14-BACD-A0F996BC613D}">
  <a:tblStyle styleId="{BFC71227-22EF-4A14-BACD-A0F996BC61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2팀 바로 발표 시작하겠습니다.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2dea2328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2dea2328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게임을 플레이하면서 보이는 게임 영역인 gameLogic의 시각적인 구조입니다.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기본적으로 gameLogic은 gamePlay안에 함께 생성되는 클래스입니다.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한마디로 gamePlay 페이즈에는 gamePlay페이즈 위에 gameLogic이 덧그려진 상태이죠.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어쨌든, </a:t>
            </a:r>
            <a:r>
              <a:rPr lang="en"/>
              <a:t>Vector 와 Stack 은 서로 각기다른 메모리 공간에 존재하지만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클릭을 통해서 </a:t>
            </a:r>
            <a:r>
              <a:rPr lang="en"/>
              <a:t>마작 객체가 서로 다른 메모리 공간으로 이동하도록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일단 서로 다른 메모리간 Swap이 되기만 한다면, 그때부턴 뭐 이터레이터 순환시키면서 맞는 타입 제거하고, 정렬하는것은 for문으로 하면 되는거니까, 여기서는 간략하게만 설명하고 넘어가겠습니다.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2dea2328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2dea2328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레벨 데이터의 레이어는 3개씩 별개의 csv파일로 존재하며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같은 레벨의 다른 레이어는 모두 0,0 부터 시작함.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즉, 하위차원이든 상위차원이든 시작하는 위치는 모두 같다는건데..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말로만 설명하면 전달력이 떨어지겠죠?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그림과 함께 </a:t>
            </a:r>
            <a:r>
              <a:rPr lang="en"/>
              <a:t>A B C D 와 작대기는 무엇을 의미하는지 함께 보도록 합시다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1e493e7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1e493e7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로직 구현을 위해서 마작 클래스를 다음과 같이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이게 바로 방금전 봤던 A B C D 와 작대기의 정체인데요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대부분 마작의 기능적인 속성은 부모클래스인 Mahjong에만 구현을 해뒀고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하위 클래스에서는 각 타입에 맞는 텍스처를 불러오고, getType() 을 반환하는 기능만 하도록 구현했습니다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getType() 을 이용해 마작의 타입을 인식하기도하고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getType() 을 이용해 각 마작 타입에 따라 애니메이션 스프라이트가 출력되도록 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즉, 대부분의 기능은 부모 클래스에 구현해뒀고,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자식 클래스는 단순한 작업만 하도록 설계했다는 의미겠죠?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이때 클래스 다이어그램에서 네번째에 위치한 Mahjong_Empty가 제가 설계한 로직에서 중요한 역할을 하는데,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그런지 뒤에서 설명하겠습니다.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2e046239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2e046239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자, 여기 그림을 봅시다.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왼쪽과 오른쪽 둘 다 똑같은 배열들인데 왼쪽은 배열이 교차로 계단식으로 쌓여있는거고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오른쪽은 배열이 0, 0을 기준으로 평행하게 쌓여있는겁니다.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게임에서는 렌더링상 왼쪽처럼 보이지만, 사실 랜덤으로 생성된 마작 블록들은 csv파일을 기준으로 불러오다보니,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실제 블록의 위치는 오른쪽처럼 평행한 곳에 위치하고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모든 CSV을 배열로 변환했을</a:t>
            </a:r>
            <a:r>
              <a:rPr lang="en"/>
              <a:t>때,</a:t>
            </a:r>
            <a:r>
              <a:rPr lang="en"/>
              <a:t> 시작 위치는 모두 0으로 동일하니까요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하지만? 저희가 실제로 플레이하는 화면은 왼쪽 기준이다 보니까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왼쪽 배열에서 뒤쪽에 보이는 빨간색이 011 위치에 존재하는 블록 이거든</a:t>
            </a:r>
            <a:r>
              <a:rPr lang="en"/>
              <a:t>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근데 뒤에 011이 삭제되기 위해서는 앞쪽에 100,101,110,111 이 없어야만 클릭이 가능하도록 만들고 싶은거예요 저희는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렌더링상에서 우리가 눈으로 보기에는 단순한 문제같지만, 실제 바이너리상 빨간색으로 칠해진 배열들은 평행하기 때문에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이를 조정해줄 함수가 필요했습니다.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2e046239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2e046239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이것도 똑같은 예시에요.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뒤에 033 블록이 클릭되기 위해선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렌더링상 겹쳐있는 122가 삭제되어야 한다는 이야기입니다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2dea232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2dea232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자, 문제를 간소화하면 결국 이렇게됩니다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기본적으로 저희가 클릭해서 stack 영역으로 넘기고 싶은 블록이 현재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[R][N][M] 위치에 있다고 가정해봅시다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</a:t>
            </a:r>
            <a:r>
              <a:rPr lang="en">
                <a:solidFill>
                  <a:schemeClr val="dk1"/>
                </a:solidFill>
              </a:rPr>
              <a:t>[R][N][M] 을 기준으로 일단 차원을 하나 올리고...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한마디로 차원을 의미하는 [R] 의 계수가 올라가는거겠죠?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현재 블록의 위치를 기준으로 상위 차원에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현재 위치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왼쪽 위치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위쪽 위치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왼쪽위에대각선 위치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모두 삭제 되어야만 클릭이 가능하다는 규칙을 세울 수 있었습니다.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31fada0f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31fada0f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자, 실제로 벡터와 이터레이터를 이용해 구현해봅시다.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그런데 문제가 있었어요.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존재하지 않은 빈 영역은 저희가 csv파일 상에서 0으로 표기했었잖아요?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그런데 0에 대한 처리를 따로 하지 않으면, 저희가 의도한대로 블록이 생성되지 않는겁니다.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즉 그림처럼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(그림 설명)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아까 잠시 언급한 Empty Mahjong이 필요한 이유가 여기에 있구요.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앞서 설명한</a:t>
            </a:r>
            <a:r>
              <a:rPr lang="en"/>
              <a:t> 공식은 결국 내 상위 차원의 블록이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Mahjong_Empty을 제외한 블록이 없을 경우에만 작동한다고 생각하면 될 것 같습니다.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46407855a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46407855a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자, 이제 어떻게 랜덤한 레벨을 생성했는지에 대해서 설명하겠습니다.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레벨 디자인은 엑셀의 랜덤 함수를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 게임은 “배고파, 목말라, 재워줘, 놀아줘” - 4가지 종류의 블럭을 적절하게 섞어서 csv파일로 제작해야 했는데,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처음에는 노가다로 하나하나 작성을 하다가 이대로는 안되겠다 싶어서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미리 초록색으로 틀을 만들어두고, 초록색으로 된 부</a:t>
            </a:r>
            <a:r>
              <a:rPr lang="en"/>
              <a:t>분에만</a:t>
            </a:r>
            <a:r>
              <a:rPr lang="en"/>
              <a:t> 4가지 블럭이 랜덤하게 생성되는 엑셀 양식 파일을 구현했습니다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468d824f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468d824f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덕분에 짧은 시간 안에  Stage 10개, Seed 10개, Dimension 3층 = 총 300개의 csv파일을 제작할 수 있었습니다.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1e493e7a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1e493e7a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물론 엑셀로 생성한 레벨의 한계점도 존재합니다.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랜덤함수를 돌렸을 때 같은 종류의 블럭이 한 곳에 몰려서 나오면 난이도가 쉬워지므로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 경우에는 수작업으로 떨어뜨려줘야 한다는 한계점이 있었어요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 작업은 단순히 랜덤함수를 돌린거다보니 추후에 업그레이드를 한다면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MS의 VBS나 Python의 openpyxl 를 이용한다면, 완전 자동화 레벨 생성 머신도 구현이 가능하겠죠?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73416d5b5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73416d5b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일단 플레이 시연영상 먼저 보고 시작하겠습니다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1e493e7a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1e493e7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이제 누적되는 점수 시스템을 어떻게 구현했는지 설명드리겠습니다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메인 화면에서는 누적 점수가, 플레이 화면에서는 현재 판에서 얻은 점수가 표시됩니다.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여기 그려진 다이어그램은 결국 게임 플레이중에 얻은 점수는, 클리어 하지 않는 이상 누적 점수에 포함되지 않는다는 소리입니다.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파일 스트림을 이용해 게임 리렉토리 내부 텍스트 파일에 점수를 적어두기 때문에, 게임을 완전히 종료하고 다시 실행해도 누적 점수는 유지됩니다.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45ecdfd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45ecdfd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또 개발을 하다보</a:t>
            </a:r>
            <a:r>
              <a:rPr lang="en"/>
              <a:t>니, gameLogic을 gamePlay에 덧그리는 과정에서 gameLogic의 함수들이 제대로 작동하지 않는 최적화 문제가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처음에는 gamePlay에서 gameLogic을 불러오는 과정에서 오버헤드가 원인일 것으로 생각했습니다.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그러나 메인 화면과 플레이 화면에서</a:t>
            </a:r>
            <a:r>
              <a:rPr lang="en">
                <a:solidFill>
                  <a:schemeClr val="dk1"/>
                </a:solidFill>
              </a:rPr>
              <a:t> 매 프레임마다 font를 불러오고 메모장을 실시간으로 읽고 쓰며 </a:t>
            </a:r>
            <a:r>
              <a:rPr lang="en"/>
              <a:t>메모리가 2MB씩</a:t>
            </a:r>
            <a:r>
              <a:rPr lang="en"/>
              <a:t> 증가하는 것이 문제였습니다.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이를 해결하기 위해 font는 페이즈 생성 시 한 번만 불러오고, renderScore에서 점수가 업데이트 될 때마다 텍스처를  Destroy하고 새로 생성했습니다.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또한, 플레이 화면에서는 메모장의 데이터를 읽지 않고 게임 종료 시점에만 점수를 기록하도록 writeScore 함수를 조정하였습니다.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이렇게 메모리 누수를 해결하니 성능 저하 문제가 사라졌습니다. 이 경험을 통해 C++같은 언매니지드 언어는 메모리 관리가 중요함을 다시 한 번 깨달았습니다.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47852bb7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47852bb7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여기까지가 저희가 생각한 게임의 핵심적인 로직들과 개발경험에 대해 말씀드린거고,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이제 재미를 위해 저희가 어떤 디테일을 추가했는지, 간략하게 소개드리겠습니</a:t>
            </a:r>
            <a:r>
              <a:rPr lang="en"/>
              <a:t>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2e046239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2e046239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이건 이제 피드백에도 있던 내용인데요.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이펙트가 있으면 좋을것같다해서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마우스가 올라가 있을때만 블록이 커지는 호버링 효과도 구현하고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마우스에서 클릭되는 위치, stack 영역에서 pop되는 위치에 각각 펑 터지는 효과인 bonk 객체가 호출되도록 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그리고 stack영역에서는 삭제될때 모든 영역을 순회하며 흔들리며 렌더링되도록 디테일을 구현했습니다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31fada0f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e31fada0f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지금 여기선 Gif파일이다보니 잘 안보이는데...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이거 그냥 블록을 빠르게 선택하면 선택할수록 난이도에따라 받을 수 있는 추가점수가 더 높게 구현한걸 말한겁니다.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슈퍼겁쟁이 모드에서는 아무리 빠르게 맞춰도 추가점수가 5점인 반면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슈퍼 사나이 모드에서는 빠르게 맞추면 최대 50점을 받을 수 있게 설계했습니다.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물론, 클리어해야만 점수를 온전히 쌓을 수 있으니, 자기 실력에 맞는 난이도를 선택하면 되겠죠?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난이도에따라 추가 시간도 다르게 구현해뒀습니다...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4640785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e4640785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발표자 노트 읽지 말고 해당 슬라이드 그대로 읽기만 하세요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사용자 이벤트와 시간 관리 부분입니다.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메인 화면에서 플레이어가 상호작용, 환경설정, 규칙 보기, 플레이 등의 버튼을 눌렀을 때 알맞은 이벤트를 출력하도록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Int, bool 변수들을 여러 개 조합하여 게임 플레이 시 필요한 다양한 상태와 이벤트가 알맞은 때에 출력되도록 조정하였습니다.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플레이 화면에서 난이도를 선택하면 게임이 시작되고, 타이머 함수인 addSeconds를 발생시켜 진행되는 시간을 관리했습니다.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제한 시간은 난이도에 따라 상이하고, 이를 시각화하여 실시간으로 줄어드는 모습으로 타임바를 업데이트하였습니다.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우측 상단 환경 설정 버튼을 누르면 게임 시간이 일시정지되도록 하였습니다. 플레이 하다가 남은 시간이 0초가 되면 게임 오버 페이즈로 전환됩니다.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애니메이션 디테일입니다.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고양이가 기본 상태일 때는 앉아서 웃고 있는 애니메이션이 나옵니다.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메인 화면에서 사용자가 상호작용 버튼을 누르거나 플레이 화면에서 블록을 한 세트씩 맞추면 그 상황에 맞는 변수 값들이 조정되고 그에 따라 알맞는 애니메이션을 출력하게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예를 들면, 생선 블록을 맞추면 고양이가 생선을 맛있게 먹고 있는 애니메이션이 나옵니다. 이로써 게임의 재미 요소를 더하였습니다.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main.cpp에 Timer 객체를 생성하여 800ms마다 애니메이션 sprite가 변경되게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마지막으로, 페이즈 간 이동이 매끄럽도록 난이도 조정 창이 알맞은 때에 발생하게 만들었고, 각 페이즈 별 bgm 변환 시점을 조정하였습니다.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46407855a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46407855a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</a:rPr>
              <a:t>인트로 부드럽게 넘어가는 작은 디테일 구현했다는 내용입니다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인트로, 엔딩 페이즈 부분입니다.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여기에는 여러 이미지가 순차적으로 등장합니다.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이미지를 출력하다 보니 툭툭 끊기는 느낌이 너무 아쉬웠는데, 이미지가 부드럽게 전환되면 좋겠다는 생각이 들어서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영상편집 프로그램에서 쉽게 접할 수 있는 Fade와 CrossFade 효과를 SDL로 구현해봤습니다.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SDL 텍스처 관련 함수에다가</a:t>
            </a:r>
            <a:r>
              <a:rPr lang="en">
                <a:solidFill>
                  <a:schemeClr val="dk1"/>
                </a:solidFill>
              </a:rPr>
              <a:t> 일정 시간동안 </a:t>
            </a:r>
            <a:r>
              <a:rPr lang="en"/>
              <a:t>이미지의 alpha값이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균일하게 증가 또는 감소하게끔 구현했습니다.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31fada0f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e31fada0f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파일을 레벨로 불러오다보니 다음과 같은 문제가 있었습니</a:t>
            </a:r>
            <a:r>
              <a:rPr lang="en"/>
              <a:t>다...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레벨디자이너분이 따로 맵을 랜덤으로 생성해서 파일을 넣다보면 레벨의 수와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발생 가능한 패턴이 매번 달라지는데, 이를 레벨디자이너와 조율해서 항상 함수를 조절할 수 없었던 겁니다.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level 디렉토리와 해당 level에서 발생 가능한 패턴들을 파일의 수에 따라 가변적으로 불러올 필요가 생겼습니다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---(대충설명)---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레벨은 가변적으로 불러올 수 있게 설계함...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즉, 새로운 레벨이 추가되거나 줄어들더라도 문제없게 작업했음.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(결국 파일 입출력 함수 잘 이용했다는 말)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Fstream을 이용하여 레벨이 존재하는 디렉토리를 1차적으로 숫자를 세고 (레벨 수)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2차적으로 해당 레벨 안에 있는 csv의 파일 수 / 3 을 함 (모든 레벨의 레이어는 3개로 고정)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47852bb7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47852bb7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이제 학우님들께서 남겨주신 피드백 간단히 살펴보도록 하겠습니다.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3a42a445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e3a42a445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결국 다시 피드백 내용을 보자</a:t>
            </a:r>
            <a:r>
              <a:rPr lang="en"/>
              <a:t>면...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“너네 할 수 있겠어?” 였는데...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앞서 설명했듯이, 해냈습니다.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디테일과 관련된 피드백도 대거 수용을 했구요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3a42a445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3a42a445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해당 슬라이드는방금 보신 저희 게임에 대한 간단한 개요입니다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31fada0f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e31fada0f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그렇다고 저희 게임이 완벽하</a:t>
            </a:r>
            <a:r>
              <a:rPr lang="en"/>
              <a:t>냐?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그건 또 아니죠, 기본적으로 플레이 가능하도록 코드는 모두 구현했지만,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게임으로서 추가 컨텐츠가 조금 부족하다고 느꼈습니다.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하지만 궁극적으로 저희 게임의 장점은, 모듈화에 있다고 생각하거든</a:t>
            </a:r>
            <a:r>
              <a:rPr lang="en"/>
              <a:t>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바로 기능만 추가하면 간편하게 코드 유지보수가 가능하니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사실은 시간문제라고 생각합니다..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2e046239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2e04623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여기에 그림은 저희 게임의 전체적인 플로우 차트를 그린겁니</a:t>
            </a:r>
            <a:r>
              <a:rPr lang="en"/>
              <a:t>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각자 담당한 부분은 다음과 같습니다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게임 플레이 로직 설계 및 구현 - 병욱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게임 메인화면 및 플레이화면 UI - 가을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게임 인트로 및 엔딩 + 레벨 디자인 - 태영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모든 아트 - 다현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3416d5b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3416d5b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간단하게 로직 설명 전, 아트 디자인을 어떻게 했는지, 그리고 저희 게임이 어떤 부분에서 독창성을 챙겼는지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간단하게 소개하고 구체적인 개발 과정에 대해 설명드리겠습니다.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1e493e7a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1e493e7a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저희 게임은 메인 화면의 배경을 제외하고 모두 직접 그렸고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둥글둥글한 디자인으로키치한 느낌을 살렸고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무채색을 통해 현재 해킹당해 밝지많은 않은 상황을 표현하는 동시에,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마작 패는 포인트 컬러를 사용하여 플레이어가 게임에 집중할 수 있도록 디자인했습니다.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4578928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4578928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 게임은 어떤 부분에서 독창성을 챙겼는지 나타낸 슬라이드인데</a:t>
            </a:r>
            <a:r>
              <a:rPr lang="en"/>
              <a:t>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 게임의 경쟁력을 적어뒀다고 생각하셔도 될 것 같아요.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어쨌</a:t>
            </a:r>
            <a:r>
              <a:rPr lang="en"/>
              <a:t>든, 저희 게임에서 독창적인 요소는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독특한 세계관을 만화를 통해 플레이어에게 스토리를 전달해주고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4가지 모드를 제공하여, 초보자부터 숙련자까지 모두가 즐길 수 있게 만들었고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마작패를 맞출 때마다 관련된 고양이 애니메이션이 나타나게 만들어 플레이어의 흥미를 유발시키도록 유도했습니다...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또한, 아무리 독창성을 챙겼다 하더라도, 원할한 게임 플레이가 불가능하다면, 전달력이 떨어질 수 밖에 없겠죠?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저희는 끊김없이 부드럽고 반복적인 게임 플레이 경험으로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저희가 제작한 컨텐츠를 즐길 수 있도록 게임을 만들었습니다...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46407855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46407855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이제 본격적으로 어떻게 게임을 개발했는</a:t>
            </a:r>
            <a:r>
              <a:rPr lang="en"/>
              <a:t>지,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2e046239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2e046239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효율적인 협업을 위해, 프로젝트 시작 전에 클래스 설계를 해둔 다이어그램인데요.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저희는 하나의 프로젝트에서 여러명이 작업하기 때문에, 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코드가 꼬이는것을 피하기 위해 최대한 독립적인 공간에서 작업하기 위해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클래스를 통해 틀을 잡고 협업 준비를 했습니다.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44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gif"/><Relationship Id="rId4" Type="http://schemas.openxmlformats.org/officeDocument/2006/relationships/image" Target="../media/image31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yMTjGi8ggAM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s://youtu.be/yMTjGi8ggA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Relationship Id="rId7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gif"/><Relationship Id="rId4" Type="http://schemas.openxmlformats.org/officeDocument/2006/relationships/image" Target="../media/image30.gif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gif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gif"/><Relationship Id="rId4" Type="http://schemas.openxmlformats.org/officeDocument/2006/relationships/image" Target="../media/image5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gif"/><Relationship Id="rId4" Type="http://schemas.openxmlformats.org/officeDocument/2006/relationships/image" Target="../media/image58.gif"/><Relationship Id="rId5" Type="http://schemas.openxmlformats.org/officeDocument/2006/relationships/image" Target="../media/image60.gif"/><Relationship Id="rId6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2236650" y="3358150"/>
            <a:ext cx="4670700" cy="15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소병욱</a:t>
            </a:r>
            <a:r>
              <a:rPr b="1" lang="en" sz="1800"/>
              <a:t> (201921408) - 기획 / 게임로직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박태영 (202021269) - UI / 레벨디자인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김가을</a:t>
            </a:r>
            <a:r>
              <a:rPr b="1" lang="en" sz="1800"/>
              <a:t> (202020128) - UI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이다현 (202221127) - 아트</a:t>
            </a:r>
            <a:endParaRPr b="1" sz="1800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39731" l="0" r="0" t="27634"/>
          <a:stretch/>
        </p:blipFill>
        <p:spPr>
          <a:xfrm>
            <a:off x="2066500" y="126425"/>
            <a:ext cx="5011000" cy="29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066550" y="2833850"/>
            <a:ext cx="50109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Team 2</a:t>
            </a:r>
            <a:endParaRPr b="1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gameLogic 구현 - vector ↔ stack 간 객체 swap</a:t>
            </a:r>
            <a:endParaRPr b="1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050" y="1142600"/>
            <a:ext cx="2812986" cy="3820973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986" y="1302150"/>
            <a:ext cx="2812975" cy="3516197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rgbClr val="000000">
                <a:alpha val="32000"/>
              </a:srgbClr>
            </a:outerShdw>
          </a:effectLst>
        </p:spPr>
      </p:pic>
      <p:sp>
        <p:nvSpPr>
          <p:cNvPr id="150" name="Google Shape;150;p22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gameLogic 구현 - </a:t>
            </a:r>
            <a:r>
              <a:rPr b="1" lang="en"/>
              <a:t>CSV 데이터 구조</a:t>
            </a:r>
            <a:endParaRPr b="1"/>
          </a:p>
        </p:txBody>
      </p:sp>
      <p:grpSp>
        <p:nvGrpSpPr>
          <p:cNvPr id="156" name="Google Shape;156;p23"/>
          <p:cNvGrpSpPr/>
          <p:nvPr/>
        </p:nvGrpSpPr>
        <p:grpSpPr>
          <a:xfrm>
            <a:off x="1577889" y="1504796"/>
            <a:ext cx="5988202" cy="3060166"/>
            <a:chOff x="2134238" y="1660550"/>
            <a:chExt cx="8839979" cy="4514851"/>
          </a:xfrm>
        </p:grpSpPr>
        <p:pic>
          <p:nvPicPr>
            <p:cNvPr id="157" name="Google Shape;157;p23"/>
            <p:cNvPicPr preferRelativeResize="0"/>
            <p:nvPr/>
          </p:nvPicPr>
          <p:blipFill rotWithShape="1">
            <a:blip r:embed="rId3">
              <a:alphaModFix/>
            </a:blip>
            <a:srcRect b="72645" l="0" r="80614" t="4666"/>
            <a:stretch/>
          </p:blipFill>
          <p:spPr>
            <a:xfrm>
              <a:off x="8899808" y="1660585"/>
              <a:ext cx="2074408" cy="4514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6938" y="1660550"/>
              <a:ext cx="5410200" cy="15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34238" y="3184538"/>
              <a:ext cx="5276850" cy="151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66938" y="4699013"/>
              <a:ext cx="5286375" cy="1476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23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gameLogic 구현 - CSV 데이터 구조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9870" l="0" r="0" t="10142"/>
          <a:stretch/>
        </p:blipFill>
        <p:spPr>
          <a:xfrm>
            <a:off x="1441550" y="3234100"/>
            <a:ext cx="6260900" cy="183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4"/>
          <p:cNvGrpSpPr/>
          <p:nvPr/>
        </p:nvGrpSpPr>
        <p:grpSpPr>
          <a:xfrm>
            <a:off x="2928439" y="1094019"/>
            <a:ext cx="3287131" cy="2063787"/>
            <a:chOff x="2229738" y="1440150"/>
            <a:chExt cx="4684525" cy="2941125"/>
          </a:xfrm>
        </p:grpSpPr>
        <p:grpSp>
          <p:nvGrpSpPr>
            <p:cNvPr id="169" name="Google Shape;169;p24"/>
            <p:cNvGrpSpPr/>
            <p:nvPr/>
          </p:nvGrpSpPr>
          <p:grpSpPr>
            <a:xfrm>
              <a:off x="2229738" y="1440150"/>
              <a:ext cx="4684525" cy="2941125"/>
              <a:chOff x="1792475" y="1321950"/>
              <a:chExt cx="4684525" cy="2941125"/>
            </a:xfrm>
          </p:grpSpPr>
          <p:pic>
            <p:nvPicPr>
              <p:cNvPr id="170" name="Google Shape;170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67000" y="1321950"/>
                <a:ext cx="3810000" cy="952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67000" y="2426850"/>
                <a:ext cx="3810000" cy="952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" name="Google Shape;172;p24"/>
              <p:cNvSpPr txBox="1"/>
              <p:nvPr/>
            </p:nvSpPr>
            <p:spPr>
              <a:xfrm>
                <a:off x="2803050" y="3598575"/>
                <a:ext cx="680400" cy="6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dk2"/>
                    </a:solidFill>
                  </a:rPr>
                  <a:t>1</a:t>
                </a:r>
                <a:endParaRPr b="1" sz="2700">
                  <a:solidFill>
                    <a:schemeClr val="dk2"/>
                  </a:solidFill>
                </a:endParaRPr>
              </a:p>
            </p:txBody>
          </p:sp>
          <p:sp>
            <p:nvSpPr>
              <p:cNvPr id="173" name="Google Shape;173;p24"/>
              <p:cNvSpPr txBox="1"/>
              <p:nvPr/>
            </p:nvSpPr>
            <p:spPr>
              <a:xfrm>
                <a:off x="3759375" y="3598575"/>
                <a:ext cx="680400" cy="6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dk2"/>
                    </a:solidFill>
                  </a:rPr>
                  <a:t>2</a:t>
                </a:r>
                <a:endParaRPr b="1" sz="2700">
                  <a:solidFill>
                    <a:schemeClr val="dk2"/>
                  </a:solidFill>
                </a:endParaRPr>
              </a:p>
            </p:txBody>
          </p:sp>
          <p:sp>
            <p:nvSpPr>
              <p:cNvPr id="174" name="Google Shape;174;p24"/>
              <p:cNvSpPr txBox="1"/>
              <p:nvPr/>
            </p:nvSpPr>
            <p:spPr>
              <a:xfrm>
                <a:off x="4715700" y="3598575"/>
                <a:ext cx="680400" cy="6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dk2"/>
                    </a:solidFill>
                  </a:rPr>
                  <a:t>3</a:t>
                </a:r>
                <a:endParaRPr b="1" sz="2700">
                  <a:solidFill>
                    <a:schemeClr val="dk2"/>
                  </a:solidFill>
                </a:endParaRPr>
              </a:p>
            </p:txBody>
          </p:sp>
          <p:sp>
            <p:nvSpPr>
              <p:cNvPr id="175" name="Google Shape;175;p24"/>
              <p:cNvSpPr txBox="1"/>
              <p:nvPr/>
            </p:nvSpPr>
            <p:spPr>
              <a:xfrm>
                <a:off x="5672025" y="3598575"/>
                <a:ext cx="680400" cy="6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dk2"/>
                    </a:solidFill>
                  </a:rPr>
                  <a:t>4</a:t>
                </a:r>
                <a:endParaRPr b="1" sz="2700">
                  <a:solidFill>
                    <a:schemeClr val="dk2"/>
                  </a:solidFill>
                </a:endParaRPr>
              </a:p>
            </p:txBody>
          </p:sp>
          <p:sp>
            <p:nvSpPr>
              <p:cNvPr id="176" name="Google Shape;176;p24"/>
              <p:cNvSpPr/>
              <p:nvPr/>
            </p:nvSpPr>
            <p:spPr>
              <a:xfrm>
                <a:off x="1855025" y="1374175"/>
                <a:ext cx="571200" cy="833400"/>
              </a:xfrm>
              <a:prstGeom prst="roundRect">
                <a:avLst>
                  <a:gd fmla="val 25188" name="adj"/>
                </a:avLst>
              </a:prstGeom>
              <a:noFill/>
              <a:ln cap="flat" cmpd="sng" w="2857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4"/>
              <p:cNvSpPr/>
              <p:nvPr/>
            </p:nvSpPr>
            <p:spPr>
              <a:xfrm>
                <a:off x="1808375" y="2569775"/>
                <a:ext cx="664500" cy="664500"/>
              </a:xfrm>
              <a:prstGeom prst="rect">
                <a:avLst/>
              </a:prstGeom>
              <a:noFill/>
              <a:ln cap="flat" cmpd="sng" w="2857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4"/>
              <p:cNvSpPr txBox="1"/>
              <p:nvPr/>
            </p:nvSpPr>
            <p:spPr>
              <a:xfrm>
                <a:off x="1792475" y="3598575"/>
                <a:ext cx="680400" cy="6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dk2"/>
                    </a:solidFill>
                  </a:rPr>
                  <a:t>0</a:t>
                </a:r>
                <a:endParaRPr b="1" sz="27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79" name="Google Shape;179;p24"/>
            <p:cNvGrpSpPr/>
            <p:nvPr/>
          </p:nvGrpSpPr>
          <p:grpSpPr>
            <a:xfrm>
              <a:off x="2229738" y="2691225"/>
              <a:ext cx="4559950" cy="664500"/>
              <a:chOff x="1792475" y="3598575"/>
              <a:chExt cx="4559950" cy="664500"/>
            </a:xfrm>
          </p:grpSpPr>
          <p:sp>
            <p:nvSpPr>
              <p:cNvPr id="180" name="Google Shape;180;p24"/>
              <p:cNvSpPr txBox="1"/>
              <p:nvPr/>
            </p:nvSpPr>
            <p:spPr>
              <a:xfrm>
                <a:off x="2803050" y="3598575"/>
                <a:ext cx="680400" cy="6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dk2"/>
                    </a:solidFill>
                  </a:rPr>
                  <a:t>A</a:t>
                </a:r>
                <a:endParaRPr b="1" sz="2700">
                  <a:solidFill>
                    <a:schemeClr val="dk2"/>
                  </a:solidFill>
                </a:endParaRPr>
              </a:p>
            </p:txBody>
          </p:sp>
          <p:sp>
            <p:nvSpPr>
              <p:cNvPr id="181" name="Google Shape;181;p24"/>
              <p:cNvSpPr txBox="1"/>
              <p:nvPr/>
            </p:nvSpPr>
            <p:spPr>
              <a:xfrm>
                <a:off x="3759375" y="3598575"/>
                <a:ext cx="680400" cy="6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dk2"/>
                    </a:solidFill>
                  </a:rPr>
                  <a:t>B</a:t>
                </a:r>
                <a:endParaRPr b="1" sz="2700">
                  <a:solidFill>
                    <a:schemeClr val="dk2"/>
                  </a:solidFill>
                </a:endParaRPr>
              </a:p>
            </p:txBody>
          </p:sp>
          <p:sp>
            <p:nvSpPr>
              <p:cNvPr id="182" name="Google Shape;182;p24"/>
              <p:cNvSpPr txBox="1"/>
              <p:nvPr/>
            </p:nvSpPr>
            <p:spPr>
              <a:xfrm>
                <a:off x="4715700" y="3598575"/>
                <a:ext cx="680400" cy="6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dk2"/>
                    </a:solidFill>
                  </a:rPr>
                  <a:t>C</a:t>
                </a:r>
                <a:endParaRPr b="1" sz="2700">
                  <a:solidFill>
                    <a:schemeClr val="dk2"/>
                  </a:solidFill>
                </a:endParaRPr>
              </a:p>
            </p:txBody>
          </p:sp>
          <p:sp>
            <p:nvSpPr>
              <p:cNvPr id="183" name="Google Shape;183;p24"/>
              <p:cNvSpPr txBox="1"/>
              <p:nvPr/>
            </p:nvSpPr>
            <p:spPr>
              <a:xfrm>
                <a:off x="5672025" y="3598575"/>
                <a:ext cx="680400" cy="6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dk2"/>
                    </a:solidFill>
                  </a:rPr>
                  <a:t>D</a:t>
                </a:r>
                <a:endParaRPr b="1" sz="2700">
                  <a:solidFill>
                    <a:schemeClr val="dk2"/>
                  </a:solidFill>
                </a:endParaRPr>
              </a:p>
            </p:txBody>
          </p:sp>
          <p:sp>
            <p:nvSpPr>
              <p:cNvPr id="184" name="Google Shape;184;p24"/>
              <p:cNvSpPr txBox="1"/>
              <p:nvPr/>
            </p:nvSpPr>
            <p:spPr>
              <a:xfrm>
                <a:off x="1792475" y="3598575"/>
                <a:ext cx="680400" cy="6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dk2"/>
                    </a:solidFill>
                  </a:rPr>
                  <a:t>-</a:t>
                </a:r>
                <a:endParaRPr b="1" sz="2700"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185" name="Google Shape;185;p24"/>
          <p:cNvSpPr/>
          <p:nvPr/>
        </p:nvSpPr>
        <p:spPr>
          <a:xfrm>
            <a:off x="5324800" y="3948050"/>
            <a:ext cx="980400" cy="1088700"/>
          </a:xfrm>
          <a:prstGeom prst="roundRect">
            <a:avLst>
              <a:gd fmla="val 12411" name="adj"/>
            </a:avLst>
          </a:prstGeom>
          <a:noFill/>
          <a:ln cap="flat" cmpd="sng" w="2857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gameLogic 구현 - 블록 알고리즘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8136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3533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gameLogic 구현 - 블록 알고리즘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0" name="Google Shape;200;p26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138" y="1170138"/>
            <a:ext cx="243046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127" y="2090463"/>
            <a:ext cx="1886725" cy="198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7"/>
          <p:cNvCxnSpPr>
            <a:stCxn id="205" idx="3"/>
            <a:endCxn id="206" idx="1"/>
          </p:cNvCxnSpPr>
          <p:nvPr/>
        </p:nvCxnSpPr>
        <p:spPr>
          <a:xfrm>
            <a:off x="3994605" y="3080625"/>
            <a:ext cx="1698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gameLogic 구현 - 블록 알고리즘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9" name="Google Shape;209;p27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해당 공식이 유효하기 위해서 Mahjong_Empty의 역할</a:t>
            </a:r>
            <a:endParaRPr b="1"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5545"/>
            <a:ext cx="9144003" cy="368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레벨디자인</a:t>
            </a:r>
            <a:endParaRPr b="1"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375" y="53200"/>
            <a:ext cx="4138624" cy="50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162775" y="3667575"/>
            <a:ext cx="4842600" cy="18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초록색으로 표시된 부분에만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“4</a:t>
            </a:r>
            <a:r>
              <a:rPr b="1" lang="en">
                <a:solidFill>
                  <a:schemeClr val="accent1"/>
                </a:solidFill>
              </a:rPr>
              <a:t>가지 종류”</a:t>
            </a:r>
            <a:r>
              <a:rPr b="1" lang="en"/>
              <a:t>의 블럭이 랜덤하게 생성되는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엑셀 양식 파일을 구현하여 csv파일로 제작함</a:t>
            </a:r>
            <a:endParaRPr b="1"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108025" y="1161975"/>
            <a:ext cx="4952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구글 스프레드시트의 </a:t>
            </a:r>
            <a:r>
              <a:rPr b="1" lang="en">
                <a:solidFill>
                  <a:schemeClr val="accent1"/>
                </a:solidFill>
              </a:rPr>
              <a:t>랜덤 함수</a:t>
            </a:r>
            <a:r>
              <a:rPr b="1" lang="en"/>
              <a:t>를 사용하여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마작 레벨을 디자인함</a:t>
            </a:r>
            <a:endParaRPr b="1"/>
          </a:p>
        </p:txBody>
      </p:sp>
      <p:grpSp>
        <p:nvGrpSpPr>
          <p:cNvPr id="225" name="Google Shape;225;p29"/>
          <p:cNvGrpSpPr/>
          <p:nvPr/>
        </p:nvGrpSpPr>
        <p:grpSpPr>
          <a:xfrm>
            <a:off x="1246962" y="2499581"/>
            <a:ext cx="2674238" cy="913743"/>
            <a:chOff x="-225272" y="3486975"/>
            <a:chExt cx="1676113" cy="572700"/>
          </a:xfrm>
        </p:grpSpPr>
        <p:pic>
          <p:nvPicPr>
            <p:cNvPr id="226" name="Google Shape;22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813" y="3486975"/>
              <a:ext cx="387984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834" y="3486975"/>
              <a:ext cx="387984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62856" y="3486975"/>
              <a:ext cx="387984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225272" y="3486975"/>
              <a:ext cx="387984" cy="572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1398825" y="3951300"/>
            <a:ext cx="62709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2080"/>
              <a:t>Stage 10개 x 게임 Seed 10개 x Dimension 3층</a:t>
            </a:r>
            <a:endParaRPr sz="208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2072"/>
              <a:t>= 총 300개의 csv파일로 제작</a:t>
            </a:r>
            <a:endParaRPr b="1" sz="2072"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974" y="1257200"/>
            <a:ext cx="3089018" cy="237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30"/>
          <p:cNvGrpSpPr/>
          <p:nvPr/>
        </p:nvGrpSpPr>
        <p:grpSpPr>
          <a:xfrm>
            <a:off x="229556" y="1163117"/>
            <a:ext cx="2941896" cy="2642775"/>
            <a:chOff x="5232375" y="2055175"/>
            <a:chExt cx="3153495" cy="2952821"/>
          </a:xfrm>
        </p:grpSpPr>
        <p:pic>
          <p:nvPicPr>
            <p:cNvPr id="237" name="Google Shape;2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2375" y="2055175"/>
              <a:ext cx="1865050" cy="179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13825" y="3272995"/>
              <a:ext cx="1765425" cy="173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97420" y="2495925"/>
              <a:ext cx="1288450" cy="1147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0" name="Google Shape;240;p30"/>
          <p:cNvPicPr preferRelativeResize="0"/>
          <p:nvPr/>
        </p:nvPicPr>
        <p:blipFill rotWithShape="1">
          <a:blip r:embed="rId7">
            <a:alphaModFix/>
          </a:blip>
          <a:srcRect b="0" l="0" r="6261" t="0"/>
          <a:stretch/>
        </p:blipFill>
        <p:spPr>
          <a:xfrm>
            <a:off x="4303912" y="1257200"/>
            <a:ext cx="1172700" cy="23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/>
          <p:nvPr/>
        </p:nvSpPr>
        <p:spPr>
          <a:xfrm>
            <a:off x="3302825" y="2114450"/>
            <a:ext cx="869700" cy="7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레벨디자인</a:t>
            </a:r>
            <a:endParaRPr b="1"/>
          </a:p>
        </p:txBody>
      </p:sp>
      <p:sp>
        <p:nvSpPr>
          <p:cNvPr id="243" name="Google Shape;243;p30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91575" y="1088844"/>
            <a:ext cx="91107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/>
              <a:t>한계: </a:t>
            </a:r>
            <a:r>
              <a:rPr lang="en" sz="1650"/>
              <a:t>랜덤함수를 돌렸을 때 같은 종류의 블럭이 한 곳에 몰려서 나오면 수동으로 떨어뜨려야 함</a:t>
            </a:r>
            <a:endParaRPr sz="16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/>
          </a:p>
        </p:txBody>
      </p:sp>
      <p:pic>
        <p:nvPicPr>
          <p:cNvPr id="249" name="Google Shape;249;p31"/>
          <p:cNvPicPr preferRelativeResize="0"/>
          <p:nvPr/>
        </p:nvPicPr>
        <p:blipFill rotWithShape="1">
          <a:blip r:embed="rId3">
            <a:alphaModFix/>
          </a:blip>
          <a:srcRect b="16405" l="0" r="36792" t="8648"/>
          <a:stretch/>
        </p:blipFill>
        <p:spPr>
          <a:xfrm>
            <a:off x="192475" y="2258550"/>
            <a:ext cx="3613050" cy="28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91575" y="1451400"/>
            <a:ext cx="8726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&gt;&gt; 단순히 랜덤함수를 돌린거다보니, 추후에 업그레이드를 한다면 MS VBS나 Python의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     Openpyxl 함수를 이용한 </a:t>
            </a:r>
            <a:r>
              <a:rPr b="1" lang="en" sz="1700">
                <a:solidFill>
                  <a:schemeClr val="accent1"/>
                </a:solidFill>
              </a:rPr>
              <a:t>완전 자동화 레벨 생성</a:t>
            </a:r>
            <a:r>
              <a:rPr b="1" lang="en" sz="1700">
                <a:solidFill>
                  <a:schemeClr val="accent1"/>
                </a:solidFill>
              </a:rPr>
              <a:t> </a:t>
            </a:r>
            <a:r>
              <a:rPr b="1" lang="en" sz="1700">
                <a:solidFill>
                  <a:schemeClr val="accent1"/>
                </a:solidFill>
              </a:rPr>
              <a:t>머신</a:t>
            </a:r>
            <a:r>
              <a:rPr b="1" lang="en" sz="1700">
                <a:solidFill>
                  <a:schemeClr val="dk2"/>
                </a:solidFill>
              </a:rPr>
              <a:t>도 구현이 가능함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438" y="2830375"/>
            <a:ext cx="2419312" cy="1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25" y="2790000"/>
            <a:ext cx="1925979" cy="14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/>
          <p:nvPr/>
        </p:nvSpPr>
        <p:spPr>
          <a:xfrm>
            <a:off x="3729325" y="3141550"/>
            <a:ext cx="869700" cy="7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레벨디자인</a:t>
            </a:r>
            <a:endParaRPr b="1"/>
          </a:p>
        </p:txBody>
      </p:sp>
      <p:sp>
        <p:nvSpPr>
          <p:cNvPr id="255" name="Google Shape;255;p31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68000" y="-309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게임 시연</a:t>
            </a:r>
            <a:endParaRPr b="1"/>
          </a:p>
        </p:txBody>
      </p:sp>
      <p:pic>
        <p:nvPicPr>
          <p:cNvPr descr="편집 : 태영님&#10;&#10;개발기간 : 2024.03.28 ~ 2024.06.04&#10;&#10;소병욱 (201921408) - 기획 / 게임로직&#10;박태영 (202021269) - UI / 레벨디자인&#10;김가을 (202020128) - UI&#10;이다현 (202221127) - 아트&#10;&#10;&#10;깃허브 링크는 댓글에 첨부하겠습니다." id="62" name="Google Shape;62;p14" title="게임프로그래밍_2팀_키치캐치대작전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414" y="724738"/>
            <a:ext cx="6567150" cy="36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421400" y="4472050"/>
            <a:ext cx="630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5"/>
              </a:rPr>
              <a:t>https://youtu.be/yMTjGi8ggAM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점수 체계 구성</a:t>
            </a:r>
            <a:endParaRPr b="1"/>
          </a:p>
        </p:txBody>
      </p:sp>
      <p:grpSp>
        <p:nvGrpSpPr>
          <p:cNvPr id="261" name="Google Shape;261;p32"/>
          <p:cNvGrpSpPr/>
          <p:nvPr/>
        </p:nvGrpSpPr>
        <p:grpSpPr>
          <a:xfrm>
            <a:off x="1152162" y="724449"/>
            <a:ext cx="6839675" cy="4115701"/>
            <a:chOff x="2206725" y="569949"/>
            <a:chExt cx="6839675" cy="4115701"/>
          </a:xfrm>
        </p:grpSpPr>
        <p:pic>
          <p:nvPicPr>
            <p:cNvPr id="262" name="Google Shape;26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06725" y="804925"/>
              <a:ext cx="6839675" cy="388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4925" y="1693450"/>
              <a:ext cx="1275475" cy="44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04100" y="569949"/>
              <a:ext cx="1328200" cy="44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54925" y="2638375"/>
              <a:ext cx="1275475" cy="44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4925" y="3540875"/>
              <a:ext cx="1275475" cy="44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75513" y="2141225"/>
              <a:ext cx="793998" cy="4971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8" name="Google Shape;268;p32"/>
          <p:cNvCxnSpPr/>
          <p:nvPr/>
        </p:nvCxnSpPr>
        <p:spPr>
          <a:xfrm>
            <a:off x="3075838" y="1962987"/>
            <a:ext cx="2884200" cy="0"/>
          </a:xfrm>
          <a:prstGeom prst="straightConnector1">
            <a:avLst/>
          </a:prstGeom>
          <a:noFill/>
          <a:ln cap="flat" cmpd="sng" w="28575">
            <a:solidFill>
              <a:srgbClr val="B3B3B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9" name="Google Shape;269;p32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48" y="1107600"/>
            <a:ext cx="6363699" cy="37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메모리 누수 문제 해결</a:t>
            </a:r>
            <a:endParaRPr b="1"/>
          </a:p>
        </p:txBody>
      </p:sp>
      <p:sp>
        <p:nvSpPr>
          <p:cNvPr id="276" name="Google Shape;276;p33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3168000" y="219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게임 디테일 구현</a:t>
            </a:r>
            <a:endParaRPr b="1"/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3">
            <a:alphaModFix/>
          </a:blip>
          <a:srcRect b="39731" l="0" r="0" t="27634"/>
          <a:stretch/>
        </p:blipFill>
        <p:spPr>
          <a:xfrm>
            <a:off x="3790138" y="1286650"/>
            <a:ext cx="1563725" cy="9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그 외 디테일</a:t>
            </a:r>
            <a:endParaRPr b="1"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938" y="1377100"/>
            <a:ext cx="2430770" cy="3038451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rgbClr val="000000">
                <a:alpha val="32000"/>
              </a:srgbClr>
            </a:outerShdw>
          </a:effectLst>
        </p:spPr>
      </p:pic>
      <p:pic>
        <p:nvPicPr>
          <p:cNvPr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234" y="1377100"/>
            <a:ext cx="2430770" cy="3038451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rgbClr val="000000">
                <a:alpha val="32000"/>
              </a:srgbClr>
            </a:outerShdw>
          </a:effectLst>
        </p:spPr>
      </p:pic>
      <p:sp>
        <p:nvSpPr>
          <p:cNvPr id="290" name="Google Shape;290;p35"/>
          <p:cNvSpPr txBox="1"/>
          <p:nvPr/>
        </p:nvSpPr>
        <p:spPr>
          <a:xfrm>
            <a:off x="1948938" y="4415551"/>
            <a:ext cx="24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마우스 호버링 기능</a:t>
            </a:r>
            <a:endParaRPr b="1" sz="800"/>
          </a:p>
        </p:txBody>
      </p:sp>
      <p:sp>
        <p:nvSpPr>
          <p:cNvPr id="291" name="Google Shape;291;p35"/>
          <p:cNvSpPr txBox="1"/>
          <p:nvPr/>
        </p:nvSpPr>
        <p:spPr>
          <a:xfrm>
            <a:off x="4764167" y="4415551"/>
            <a:ext cx="24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Bonk! 및 Shake 효과</a:t>
            </a:r>
            <a:endParaRPr b="1" sz="800"/>
          </a:p>
        </p:txBody>
      </p:sp>
      <p:grpSp>
        <p:nvGrpSpPr>
          <p:cNvPr id="292" name="Google Shape;292;p35"/>
          <p:cNvGrpSpPr/>
          <p:nvPr/>
        </p:nvGrpSpPr>
        <p:grpSpPr>
          <a:xfrm>
            <a:off x="5133400" y="233125"/>
            <a:ext cx="3836100" cy="709600"/>
            <a:chOff x="5133400" y="233125"/>
            <a:chExt cx="3836100" cy="709600"/>
          </a:xfrm>
        </p:grpSpPr>
        <p:sp>
          <p:nvSpPr>
            <p:cNvPr id="293" name="Google Shape;293;p35"/>
            <p:cNvSpPr/>
            <p:nvPr/>
          </p:nvSpPr>
          <p:spPr>
            <a:xfrm>
              <a:off x="5133400" y="595025"/>
              <a:ext cx="3836100" cy="34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4" name="Google Shape;294;p35"/>
            <p:cNvPicPr preferRelativeResize="0"/>
            <p:nvPr/>
          </p:nvPicPr>
          <p:blipFill rotWithShape="1">
            <a:blip r:embed="rId5">
              <a:alphaModFix/>
            </a:blip>
            <a:srcRect b="16322" l="0" r="2018" t="23447"/>
            <a:stretch/>
          </p:blipFill>
          <p:spPr>
            <a:xfrm>
              <a:off x="5202450" y="650725"/>
              <a:ext cx="3688799" cy="222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35"/>
            <p:cNvSpPr txBox="1"/>
            <p:nvPr/>
          </p:nvSpPr>
          <p:spPr>
            <a:xfrm>
              <a:off x="5164350" y="233125"/>
              <a:ext cx="361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마작 이펙트에 관한 피드백</a:t>
              </a:r>
              <a:endParaRPr b="1">
                <a:solidFill>
                  <a:schemeClr val="dk2"/>
                </a:solidFill>
              </a:endParaRPr>
            </a:p>
          </p:txBody>
        </p:sp>
      </p:grpSp>
      <p:sp>
        <p:nvSpPr>
          <p:cNvPr id="296" name="Google Shape;296;p35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디테일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648" y="1170125"/>
            <a:ext cx="3003125" cy="300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2" name="Google Shape;302;p36"/>
          <p:cNvSpPr txBox="1"/>
          <p:nvPr/>
        </p:nvSpPr>
        <p:spPr>
          <a:xfrm>
            <a:off x="3213450" y="4270275"/>
            <a:ext cx="27171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빠르게 블록을 맞출수록 추가점수,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블록을 맞출때마다 추가시간 획득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03" name="Google Shape;30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그 외 디테일</a:t>
            </a:r>
            <a:endParaRPr b="1"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31" y="1170136"/>
            <a:ext cx="1689287" cy="3003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" name="Google Shape;305;p36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디테일 구현</a:t>
            </a:r>
            <a:endParaRPr b="1" sz="1220">
              <a:solidFill>
                <a:srgbClr val="595959"/>
              </a:solidFill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54650" y="2109200"/>
            <a:ext cx="27171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제한시간 90초 | 추가시간 2초 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제한시간 60초 추가시간 1초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제한시간 15초 추가시간 1초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제한시간 3초 추가시간 2초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플레이어 이벤트, 시간 관리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메인화면 캐릭터 상호작용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인게임 타임바 구현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설정창 구현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500" y="520300"/>
            <a:ext cx="2159900" cy="3804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3" name="Google Shape;313;p37"/>
          <p:cNvSpPr txBox="1"/>
          <p:nvPr/>
        </p:nvSpPr>
        <p:spPr>
          <a:xfrm>
            <a:off x="4797350" y="4422625"/>
            <a:ext cx="11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메인 화면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3700" y="520313"/>
            <a:ext cx="2159900" cy="38040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5" name="Google Shape;315;p37"/>
          <p:cNvSpPr txBox="1"/>
          <p:nvPr/>
        </p:nvSpPr>
        <p:spPr>
          <a:xfrm>
            <a:off x="6940450" y="4422625"/>
            <a:ext cx="152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플레이 </a:t>
            </a:r>
            <a:r>
              <a:rPr lang="en" sz="1800">
                <a:solidFill>
                  <a:schemeClr val="dk2"/>
                </a:solidFill>
              </a:rPr>
              <a:t>화면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6" name="Google Shape;3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그 외 디테일</a:t>
            </a:r>
            <a:endParaRPr b="1"/>
          </a:p>
        </p:txBody>
      </p:sp>
      <p:sp>
        <p:nvSpPr>
          <p:cNvPr id="317" name="Google Shape;317;p37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디테일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86050" y="1132400"/>
            <a:ext cx="32871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배경 및 고양이 애니메이션에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Fade &amp; CrossFade 효과 적용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323" name="Google Shape;323;p38"/>
          <p:cNvGrpSpPr/>
          <p:nvPr/>
        </p:nvGrpSpPr>
        <p:grpSpPr>
          <a:xfrm>
            <a:off x="3373150" y="1064275"/>
            <a:ext cx="5722600" cy="4020600"/>
            <a:chOff x="3296500" y="-2376075"/>
            <a:chExt cx="5722600" cy="4020600"/>
          </a:xfrm>
        </p:grpSpPr>
        <p:pic>
          <p:nvPicPr>
            <p:cNvPr id="324" name="Google Shape;324;p38"/>
            <p:cNvPicPr preferRelativeResize="0"/>
            <p:nvPr/>
          </p:nvPicPr>
          <p:blipFill rotWithShape="1">
            <a:blip r:embed="rId3">
              <a:alphaModFix/>
            </a:blip>
            <a:srcRect b="0" l="30375" r="30026" t="0"/>
            <a:stretch/>
          </p:blipFill>
          <p:spPr>
            <a:xfrm>
              <a:off x="3296500" y="-2376075"/>
              <a:ext cx="2055154" cy="345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8"/>
            <p:cNvPicPr preferRelativeResize="0"/>
            <p:nvPr/>
          </p:nvPicPr>
          <p:blipFill rotWithShape="1">
            <a:blip r:embed="rId4">
              <a:alphaModFix/>
            </a:blip>
            <a:srcRect b="0" l="31323" r="31218" t="0"/>
            <a:stretch/>
          </p:blipFill>
          <p:spPr>
            <a:xfrm>
              <a:off x="5204186" y="-2376075"/>
              <a:ext cx="1944233" cy="345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8"/>
            <p:cNvPicPr preferRelativeResize="0"/>
            <p:nvPr/>
          </p:nvPicPr>
          <p:blipFill rotWithShape="1">
            <a:blip r:embed="rId5">
              <a:alphaModFix/>
            </a:blip>
            <a:srcRect b="0" l="30758" r="30927" t="0"/>
            <a:stretch/>
          </p:blipFill>
          <p:spPr>
            <a:xfrm>
              <a:off x="7030508" y="-2376075"/>
              <a:ext cx="1988593" cy="345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38"/>
            <p:cNvSpPr txBox="1"/>
            <p:nvPr/>
          </p:nvSpPr>
          <p:spPr>
            <a:xfrm>
              <a:off x="3604525" y="1182825"/>
              <a:ext cx="143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인트로 화면</a:t>
              </a:r>
              <a:endParaRPr/>
            </a:p>
          </p:txBody>
        </p:sp>
        <p:sp>
          <p:nvSpPr>
            <p:cNvPr id="328" name="Google Shape;328;p38"/>
            <p:cNvSpPr txBox="1"/>
            <p:nvPr/>
          </p:nvSpPr>
          <p:spPr>
            <a:xfrm>
              <a:off x="5234000" y="1182825"/>
              <a:ext cx="188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클리어 화면</a:t>
              </a:r>
              <a:endParaRPr/>
            </a:p>
          </p:txBody>
        </p:sp>
        <p:sp>
          <p:nvSpPr>
            <p:cNvPr id="329" name="Google Shape;329;p38"/>
            <p:cNvSpPr txBox="1"/>
            <p:nvPr/>
          </p:nvSpPr>
          <p:spPr>
            <a:xfrm>
              <a:off x="7082500" y="1182825"/>
              <a:ext cx="188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게임오버</a:t>
              </a:r>
              <a:r>
                <a:rPr lang="en" sz="1800">
                  <a:solidFill>
                    <a:schemeClr val="dk2"/>
                  </a:solidFill>
                </a:rPr>
                <a:t> 화면</a:t>
              </a:r>
              <a:endParaRPr/>
            </a:p>
          </p:txBody>
        </p:sp>
      </p:grpSp>
      <p:sp>
        <p:nvSpPr>
          <p:cNvPr id="330" name="Google Shape;330;p38"/>
          <p:cNvSpPr txBox="1"/>
          <p:nvPr>
            <p:ph idx="1" type="body"/>
          </p:nvPr>
        </p:nvSpPr>
        <p:spPr>
          <a:xfrm>
            <a:off x="86050" y="2066963"/>
            <a:ext cx="32871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SDL_SetTextureAlphaMod (*texture, </a:t>
            </a:r>
            <a:r>
              <a:rPr b="1" lang="en">
                <a:solidFill>
                  <a:schemeClr val="accent1"/>
                </a:solidFill>
              </a:rPr>
              <a:t>alpha</a:t>
            </a:r>
            <a:r>
              <a:rPr lang="en"/>
              <a:t>);</a:t>
            </a:r>
            <a:endParaRPr/>
          </a:p>
        </p:txBody>
      </p:sp>
      <p:pic>
        <p:nvPicPr>
          <p:cNvPr id="331" name="Google Shape;331;p38"/>
          <p:cNvPicPr preferRelativeResize="0"/>
          <p:nvPr/>
        </p:nvPicPr>
        <p:blipFill rotWithShape="1">
          <a:blip r:embed="rId6">
            <a:alphaModFix/>
          </a:blip>
          <a:srcRect b="0" l="20210" r="30757" t="24459"/>
          <a:stretch/>
        </p:blipFill>
        <p:spPr>
          <a:xfrm>
            <a:off x="838862" y="3001550"/>
            <a:ext cx="1781476" cy="19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/>
          <p:nvPr/>
        </p:nvSpPr>
        <p:spPr>
          <a:xfrm>
            <a:off x="1410250" y="2797900"/>
            <a:ext cx="638700" cy="64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그 외 디테일</a:t>
            </a:r>
            <a:endParaRPr b="1"/>
          </a:p>
        </p:txBody>
      </p:sp>
      <p:sp>
        <p:nvSpPr>
          <p:cNvPr id="334" name="Google Shape;334;p38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디테일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레벨데이터 가변적으로 불러오기</a:t>
            </a:r>
            <a:endParaRPr b="1"/>
          </a:p>
        </p:txBody>
      </p:sp>
      <p:pic>
        <p:nvPicPr>
          <p:cNvPr id="340" name="Google Shape;3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91" y="2421983"/>
            <a:ext cx="1125202" cy="112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470" y="2421983"/>
            <a:ext cx="1125202" cy="1122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39"/>
          <p:cNvGrpSpPr/>
          <p:nvPr/>
        </p:nvGrpSpPr>
        <p:grpSpPr>
          <a:xfrm>
            <a:off x="2703766" y="3194574"/>
            <a:ext cx="885562" cy="937959"/>
            <a:chOff x="1803325" y="3658875"/>
            <a:chExt cx="1278975" cy="1354650"/>
          </a:xfrm>
        </p:grpSpPr>
        <p:pic>
          <p:nvPicPr>
            <p:cNvPr id="343" name="Google Shape;343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46525" y="3858450"/>
              <a:ext cx="657475" cy="6574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44" name="Google Shape;344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1950" y="4040625"/>
              <a:ext cx="657475" cy="6574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45" name="Google Shape;345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1950" y="3658875"/>
              <a:ext cx="657475" cy="6574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46" name="Google Shape;346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24825" y="4010300"/>
              <a:ext cx="657475" cy="6574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47" name="Google Shape;347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3325" y="4235475"/>
              <a:ext cx="657475" cy="6574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48" name="Google Shape;34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9775" y="4356050"/>
              <a:ext cx="657475" cy="6574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49" name="Google Shape;349;p39"/>
          <p:cNvSpPr/>
          <p:nvPr/>
        </p:nvSpPr>
        <p:spPr>
          <a:xfrm>
            <a:off x="1197174" y="1214676"/>
            <a:ext cx="2205300" cy="1078200"/>
          </a:xfrm>
          <a:prstGeom prst="wedgeRoundRectCallout">
            <a:avLst>
              <a:gd fmla="val 41104" name="adj1"/>
              <a:gd fmla="val 63309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병욱님~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1,2,3 level 디렉토리에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각각 csv파일 90개씩 넣어뒀습니다~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아! 그리고 레벨 3은 방금 제가 추가한겁니다!</a:t>
            </a:r>
            <a:endParaRPr b="1" sz="1000"/>
          </a:p>
        </p:txBody>
      </p:sp>
      <p:sp>
        <p:nvSpPr>
          <p:cNvPr id="350" name="Google Shape;350;p39"/>
          <p:cNvSpPr/>
          <p:nvPr/>
        </p:nvSpPr>
        <p:spPr>
          <a:xfrm>
            <a:off x="5741522" y="1214676"/>
            <a:ext cx="2205300" cy="1078200"/>
          </a:xfrm>
          <a:prstGeom prst="wedgeRoundRectCallout">
            <a:avLst>
              <a:gd fmla="val -43024" name="adj1"/>
              <a:gd fmla="val 62556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아...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그럼 제가 추가하신 레벨에 맞춰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함수 수치 조절할게요...</a:t>
            </a:r>
            <a:endParaRPr b="1" sz="1000"/>
          </a:p>
        </p:txBody>
      </p:sp>
      <p:sp>
        <p:nvSpPr>
          <p:cNvPr id="351" name="Google Shape;351;p39"/>
          <p:cNvSpPr txBox="1"/>
          <p:nvPr>
            <p:ph type="title"/>
          </p:nvPr>
        </p:nvSpPr>
        <p:spPr>
          <a:xfrm>
            <a:off x="311700" y="423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solidFill>
                  <a:srgbClr val="FF0000"/>
                </a:solidFill>
              </a:rPr>
              <a:t>l</a:t>
            </a:r>
            <a:r>
              <a:rPr b="1" lang="en" sz="2120">
                <a:solidFill>
                  <a:srgbClr val="FF0000"/>
                </a:solidFill>
              </a:rPr>
              <a:t>evel 디렉토리와 해당 level에서 발생 가능한 패턴들을 </a:t>
            </a:r>
            <a:endParaRPr b="1" sz="212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solidFill>
                  <a:srgbClr val="FF0000"/>
                </a:solidFill>
              </a:rPr>
              <a:t>파일의 수에 따라 가변적으로 불러올 필요가 생김</a:t>
            </a:r>
            <a:endParaRPr b="1" sz="2120">
              <a:solidFill>
                <a:srgbClr val="FF0000"/>
              </a:solidFill>
            </a:endParaRPr>
          </a:p>
        </p:txBody>
      </p:sp>
      <p:sp>
        <p:nvSpPr>
          <p:cNvPr id="352" name="Google Shape;352;p39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디테일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type="title"/>
          </p:nvPr>
        </p:nvSpPr>
        <p:spPr>
          <a:xfrm>
            <a:off x="3168000" y="219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피드백</a:t>
            </a:r>
            <a:endParaRPr b="1"/>
          </a:p>
        </p:txBody>
      </p:sp>
      <p:pic>
        <p:nvPicPr>
          <p:cNvPr id="358" name="Google Shape;358;p40"/>
          <p:cNvPicPr preferRelativeResize="0"/>
          <p:nvPr/>
        </p:nvPicPr>
        <p:blipFill rotWithShape="1">
          <a:blip r:embed="rId3">
            <a:alphaModFix/>
          </a:blip>
          <a:srcRect b="39731" l="0" r="0" t="27634"/>
          <a:stretch/>
        </p:blipFill>
        <p:spPr>
          <a:xfrm>
            <a:off x="3790138" y="1286650"/>
            <a:ext cx="1563725" cy="9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/>
          <p:nvPr/>
        </p:nvSpPr>
        <p:spPr>
          <a:xfrm>
            <a:off x="417200" y="1152475"/>
            <a:ext cx="4428600" cy="3636900"/>
          </a:xfrm>
          <a:prstGeom prst="rect">
            <a:avLst/>
          </a:prstGeom>
          <a:solidFill>
            <a:srgbClr val="111B4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피드백</a:t>
            </a:r>
            <a:endParaRPr b="1"/>
          </a:p>
        </p:txBody>
      </p:sp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5130300" y="1262725"/>
            <a:ext cx="370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피드백 내용</a:t>
            </a:r>
            <a:endParaRPr b="1" sz="19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“SDL로 구현하기 어려울 것이다.”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“하위 블록과 상위 블록에 대해 잘 구현해야 할 것이다.”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/>
              <a:t>→ 게임 로직 구현과 레벨 디자인으로 완벽 해결!</a:t>
            </a:r>
            <a:endParaRPr b="1" sz="1900"/>
          </a:p>
        </p:txBody>
      </p:sp>
      <p:pic>
        <p:nvPicPr>
          <p:cNvPr id="366" name="Google Shape;366;p41"/>
          <p:cNvPicPr preferRelativeResize="0"/>
          <p:nvPr/>
        </p:nvPicPr>
        <p:blipFill rotWithShape="1">
          <a:blip r:embed="rId3">
            <a:alphaModFix/>
          </a:blip>
          <a:srcRect b="0" l="0" r="0" t="15817"/>
          <a:stretch/>
        </p:blipFill>
        <p:spPr>
          <a:xfrm>
            <a:off x="662325" y="1611713"/>
            <a:ext cx="3938350" cy="27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게임 개요</a:t>
            </a:r>
            <a:endParaRPr b="1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39731" l="0" r="0" t="27634"/>
          <a:stretch/>
        </p:blipFill>
        <p:spPr>
          <a:xfrm>
            <a:off x="311700" y="1111850"/>
            <a:ext cx="2893200" cy="16785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341075" y="1317925"/>
            <a:ext cx="48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1B45"/>
                </a:solidFill>
              </a:rPr>
              <a:t>키치캐치 대작전!</a:t>
            </a:r>
            <a:endParaRPr b="1" sz="2100">
              <a:solidFill>
                <a:srgbClr val="111B45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452400" y="1920088"/>
            <a:ext cx="550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“</a:t>
            </a:r>
            <a:r>
              <a:rPr lang="en">
                <a:solidFill>
                  <a:srgbClr val="666666"/>
                </a:solidFill>
              </a:rPr>
              <a:t>퍼즐을 모두 맞춰 해커로부터 해킹 당한 네트워크를 되찾고,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고양이 '키치'를 구하라!”</a:t>
            </a:r>
            <a:endParaRPr>
              <a:solidFill>
                <a:srgbClr val="666666"/>
              </a:solidFill>
            </a:endParaRPr>
          </a:p>
        </p:txBody>
      </p:sp>
      <p:graphicFrame>
        <p:nvGraphicFramePr>
          <p:cNvPr id="72" name="Google Shape;72;p15"/>
          <p:cNvGraphicFramePr/>
          <p:nvPr/>
        </p:nvGraphicFramePr>
        <p:xfrm>
          <a:off x="840038" y="320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{BFC71227-22EF-4A14-BACD-A0F996BC613D}</a:tableStyleId>
              </a:tblPr>
              <a:tblGrid>
                <a:gridCol w="2095275"/>
                <a:gridCol w="5368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게임명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키치캐치 대작전!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장르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퍼즐, 캐주얼, 아케이드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타켓층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모든 연령층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개발 기간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2024.03.28 ~ 2024.06.04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이 외에 컨텐츠 추가는 시간문제...</a:t>
            </a:r>
            <a:endParaRPr b="1"/>
          </a:p>
        </p:txBody>
      </p:sp>
      <p:sp>
        <p:nvSpPr>
          <p:cNvPr id="372" name="Google Shape;37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클래스 설계를 모듈화를 열심히 잘 시켜놨기 때문에...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다음기능들 또한 개발 시간의 문제일 뿐이지, 언제든지 확장하여 개발 가능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특별한 블록이 추가되어 게임의 재미를 강화시키던가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레벨을 더 추가한다던가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난이도를 추가한다던가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점수에 따른 상점 기능이라던가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안드로이드 포팅도 가능할</a:t>
            </a:r>
            <a:r>
              <a:rPr b="1" lang="en"/>
              <a:t>듯...?</a:t>
            </a:r>
            <a:endParaRPr b="1"/>
          </a:p>
        </p:txBody>
      </p:sp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250" y="3368400"/>
            <a:ext cx="1590025" cy="15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2375"/>
            <a:ext cx="8839204" cy="416064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79950" y="788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각 역할분담</a:t>
            </a:r>
            <a:endParaRPr b="1"/>
          </a:p>
        </p:txBody>
      </p:sp>
      <p:graphicFrame>
        <p:nvGraphicFramePr>
          <p:cNvPr id="79" name="Google Shape;79;p16"/>
          <p:cNvGraphicFramePr/>
          <p:nvPr/>
        </p:nvGraphicFramePr>
        <p:xfrm>
          <a:off x="5290950" y="328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{BFC71227-22EF-4A14-BACD-A0F996BC613D}</a:tableStyleId>
              </a:tblPr>
              <a:tblGrid>
                <a:gridCol w="810050"/>
                <a:gridCol w="2939850"/>
              </a:tblGrid>
              <a:tr h="1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이름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역할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28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소병욱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게임 플레이 로직 설계 및 구현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8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김가을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게임 메인 화면, 플레이 화면 UI 구현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8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박태영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게임 인트로, 엔딩 페이즈 구현 / 레벨 디자인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8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이다현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전체 디자인 (아트)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68000" y="219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게임 아트 &amp; 컨셉</a:t>
            </a:r>
            <a:endParaRPr b="1"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39731" l="0" r="0" t="27634"/>
          <a:stretch/>
        </p:blipFill>
        <p:spPr>
          <a:xfrm>
            <a:off x="3790138" y="1286650"/>
            <a:ext cx="1563725" cy="9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디자인</a:t>
            </a:r>
            <a:endParaRPr b="1"/>
          </a:p>
        </p:txBody>
      </p:sp>
      <p:grpSp>
        <p:nvGrpSpPr>
          <p:cNvPr id="91" name="Google Shape;91;p18"/>
          <p:cNvGrpSpPr/>
          <p:nvPr/>
        </p:nvGrpSpPr>
        <p:grpSpPr>
          <a:xfrm>
            <a:off x="82863" y="1074425"/>
            <a:ext cx="8978281" cy="1822676"/>
            <a:chOff x="165725" y="1549775"/>
            <a:chExt cx="8978281" cy="1822676"/>
          </a:xfrm>
        </p:grpSpPr>
        <p:pic>
          <p:nvPicPr>
            <p:cNvPr id="92" name="Google Shape;92;p18"/>
            <p:cNvPicPr preferRelativeResize="0"/>
            <p:nvPr/>
          </p:nvPicPr>
          <p:blipFill rotWithShape="1">
            <a:blip r:embed="rId3">
              <a:alphaModFix/>
            </a:blip>
            <a:srcRect b="0" l="10257" r="7485" t="0"/>
            <a:stretch/>
          </p:blipFill>
          <p:spPr>
            <a:xfrm>
              <a:off x="5728575" y="1549775"/>
              <a:ext cx="2594425" cy="1822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" name="Google Shape;93;p18"/>
            <p:cNvGrpSpPr/>
            <p:nvPr/>
          </p:nvGrpSpPr>
          <p:grpSpPr>
            <a:xfrm>
              <a:off x="165725" y="1549775"/>
              <a:ext cx="5539850" cy="1822676"/>
              <a:chOff x="165725" y="1549775"/>
              <a:chExt cx="5539850" cy="1822676"/>
            </a:xfrm>
          </p:grpSpPr>
          <p:pic>
            <p:nvPicPr>
              <p:cNvPr id="94" name="Google Shape;94;p18"/>
              <p:cNvPicPr preferRelativeResize="0"/>
              <p:nvPr/>
            </p:nvPicPr>
            <p:blipFill rotWithShape="1">
              <a:blip r:embed="rId4">
                <a:alphaModFix/>
              </a:blip>
              <a:srcRect b="2468" l="0" r="42203" t="50870"/>
              <a:stretch/>
            </p:blipFill>
            <p:spPr>
              <a:xfrm>
                <a:off x="2249775" y="1549775"/>
                <a:ext cx="1917302" cy="182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8"/>
              <p:cNvPicPr preferRelativeResize="0"/>
              <p:nvPr/>
            </p:nvPicPr>
            <p:blipFill rotWithShape="1">
              <a:blip r:embed="rId4">
                <a:alphaModFix/>
              </a:blip>
              <a:srcRect b="48513" l="58312" r="0" t="10072"/>
              <a:stretch/>
            </p:blipFill>
            <p:spPr>
              <a:xfrm>
                <a:off x="4147425" y="1549775"/>
                <a:ext cx="1558150" cy="182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8"/>
              <p:cNvPicPr preferRelativeResize="0"/>
              <p:nvPr/>
            </p:nvPicPr>
            <p:blipFill rotWithShape="1">
              <a:blip r:embed="rId4">
                <a:alphaModFix/>
              </a:blip>
              <a:srcRect b="48299" l="0" r="42203" t="10283"/>
              <a:stretch/>
            </p:blipFill>
            <p:spPr>
              <a:xfrm>
                <a:off x="165725" y="1549775"/>
                <a:ext cx="2160249" cy="1822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3000" y="1848450"/>
              <a:ext cx="387984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56022" y="1848450"/>
              <a:ext cx="387984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322994" y="2556025"/>
              <a:ext cx="387984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56016" y="2556025"/>
              <a:ext cx="387984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8"/>
          <p:cNvSpPr txBox="1"/>
          <p:nvPr/>
        </p:nvSpPr>
        <p:spPr>
          <a:xfrm>
            <a:off x="366125" y="2897100"/>
            <a:ext cx="47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&lt;캐릭터 애니메이션&gt;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6516550" y="2897100"/>
            <a:ext cx="109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&lt;UI&gt;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8175600" y="2897100"/>
            <a:ext cx="96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&lt;마작 패&gt;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08150" y="3481175"/>
            <a:ext cx="83277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b="1" lang="en" sz="1700">
                <a:solidFill>
                  <a:schemeClr val="dk2"/>
                </a:solidFill>
              </a:rPr>
              <a:t>직접 디자인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" sz="1700">
                <a:solidFill>
                  <a:schemeClr val="dk2"/>
                </a:solidFill>
              </a:rPr>
              <a:t>동글동글한 그림체 -&gt; 키치한 느낌 표현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b="1" lang="en" sz="1700">
                <a:solidFill>
                  <a:schemeClr val="dk2"/>
                </a:solidFill>
              </a:rPr>
              <a:t>흑백</a:t>
            </a:r>
            <a:r>
              <a:rPr lang="en" sz="1700">
                <a:solidFill>
                  <a:schemeClr val="dk2"/>
                </a:solidFill>
              </a:rPr>
              <a:t> 컨셉 -&gt; 네트워크 감염 스토리 표현</a:t>
            </a:r>
            <a:br>
              <a:rPr lang="en" sz="1700">
                <a:solidFill>
                  <a:schemeClr val="dk2"/>
                </a:solidFill>
              </a:rPr>
            </a:br>
            <a:r>
              <a:rPr lang="en" sz="1700">
                <a:solidFill>
                  <a:schemeClr val="dk2"/>
                </a:solidFill>
              </a:rPr>
              <a:t>		  -&gt; 포인트 컬러 사용으로 플레이어의 집중력 상승시킴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아트 &amp; 컨셉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창의성</a:t>
            </a:r>
            <a:endParaRPr b="1"/>
          </a:p>
        </p:txBody>
      </p:sp>
      <p:grpSp>
        <p:nvGrpSpPr>
          <p:cNvPr id="111" name="Google Shape;111;p19"/>
          <p:cNvGrpSpPr/>
          <p:nvPr/>
        </p:nvGrpSpPr>
        <p:grpSpPr>
          <a:xfrm>
            <a:off x="222900" y="1301550"/>
            <a:ext cx="3498600" cy="3022750"/>
            <a:chOff x="222900" y="1301550"/>
            <a:chExt cx="3498600" cy="3022750"/>
          </a:xfrm>
        </p:grpSpPr>
        <p:grpSp>
          <p:nvGrpSpPr>
            <p:cNvPr id="112" name="Google Shape;112;p19"/>
            <p:cNvGrpSpPr/>
            <p:nvPr/>
          </p:nvGrpSpPr>
          <p:grpSpPr>
            <a:xfrm>
              <a:off x="222907" y="1301550"/>
              <a:ext cx="3498463" cy="1554880"/>
              <a:chOff x="514941" y="0"/>
              <a:chExt cx="11572819" cy="5143500"/>
            </a:xfrm>
          </p:grpSpPr>
          <p:pic>
            <p:nvPicPr>
              <p:cNvPr id="113" name="Google Shape;113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14941" y="0"/>
                <a:ext cx="2893219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408141" y="0"/>
                <a:ext cx="2893219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01341" y="0"/>
                <a:ext cx="2893219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1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194541" y="0"/>
                <a:ext cx="2893219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7" name="Google Shape;117;p19"/>
            <p:cNvSpPr/>
            <p:nvPr/>
          </p:nvSpPr>
          <p:spPr>
            <a:xfrm>
              <a:off x="222900" y="2856425"/>
              <a:ext cx="3498600" cy="30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1.</a:t>
              </a:r>
              <a:r>
                <a:rPr b="1" lang="en"/>
                <a:t>세계관</a:t>
              </a:r>
              <a:endParaRPr b="1"/>
            </a:p>
          </p:txBody>
        </p:sp>
        <p:sp>
          <p:nvSpPr>
            <p:cNvPr id="118" name="Google Shape;118;p19"/>
            <p:cNvSpPr txBox="1"/>
            <p:nvPr/>
          </p:nvSpPr>
          <p:spPr>
            <a:xfrm>
              <a:off x="222900" y="3339100"/>
              <a:ext cx="34986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Char char="-"/>
              </a:pPr>
              <a:r>
                <a:rPr lang="en" sz="1300">
                  <a:solidFill>
                    <a:schemeClr val="dk2"/>
                  </a:solidFill>
                </a:rPr>
                <a:t>일반적인 마작 게임과 달리 세계관이 있음</a:t>
              </a:r>
              <a:endParaRPr sz="1300">
                <a:solidFill>
                  <a:schemeClr val="dk2"/>
                </a:solidFill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Char char="-"/>
              </a:pPr>
              <a:r>
                <a:rPr lang="en" sz="1300">
                  <a:solidFill>
                    <a:schemeClr val="dk2"/>
                  </a:solidFill>
                </a:rPr>
                <a:t>이를 인트로 화면에 만화 형식으로 제시함</a:t>
              </a:r>
              <a:endParaRPr sz="1300">
                <a:solidFill>
                  <a:schemeClr val="dk2"/>
                </a:solidFill>
              </a:endParaRPr>
            </a:p>
          </p:txBody>
        </p:sp>
      </p:grpSp>
      <p:grpSp>
        <p:nvGrpSpPr>
          <p:cNvPr id="119" name="Google Shape;119;p19"/>
          <p:cNvGrpSpPr/>
          <p:nvPr/>
        </p:nvGrpSpPr>
        <p:grpSpPr>
          <a:xfrm>
            <a:off x="4079938" y="1357938"/>
            <a:ext cx="2217000" cy="3222863"/>
            <a:chOff x="4206663" y="1357938"/>
            <a:chExt cx="2217000" cy="3222863"/>
          </a:xfrm>
        </p:grpSpPr>
        <p:pic>
          <p:nvPicPr>
            <p:cNvPr id="120" name="Google Shape;120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83237" y="1357938"/>
              <a:ext cx="874607" cy="1554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9"/>
            <p:cNvSpPr/>
            <p:nvPr/>
          </p:nvSpPr>
          <p:spPr>
            <a:xfrm>
              <a:off x="4206663" y="2912825"/>
              <a:ext cx="2217000" cy="30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2.다양한 모드</a:t>
              </a:r>
              <a:endParaRPr b="1"/>
            </a:p>
          </p:txBody>
        </p:sp>
        <p:sp>
          <p:nvSpPr>
            <p:cNvPr id="122" name="Google Shape;122;p19"/>
            <p:cNvSpPr txBox="1"/>
            <p:nvPr/>
          </p:nvSpPr>
          <p:spPr>
            <a:xfrm>
              <a:off x="4206663" y="3395500"/>
              <a:ext cx="2217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Char char="-"/>
              </a:pPr>
              <a:r>
                <a:rPr lang="en" sz="1300">
                  <a:solidFill>
                    <a:schemeClr val="dk2"/>
                  </a:solidFill>
                </a:rPr>
                <a:t>다양한 모드로 마작이 생소한 사람과 익숙한 사람 모두 즐길 수 있는 난이도 제공</a:t>
              </a:r>
              <a:endParaRPr sz="1300">
                <a:solidFill>
                  <a:schemeClr val="dk2"/>
                </a:solidFill>
              </a:endParaRPr>
            </a:p>
          </p:txBody>
        </p:sp>
      </p:grpSp>
      <p:grpSp>
        <p:nvGrpSpPr>
          <p:cNvPr id="123" name="Google Shape;123;p19"/>
          <p:cNvGrpSpPr/>
          <p:nvPr/>
        </p:nvGrpSpPr>
        <p:grpSpPr>
          <a:xfrm>
            <a:off x="6655401" y="1087149"/>
            <a:ext cx="2332512" cy="3637351"/>
            <a:chOff x="6655401" y="1087149"/>
            <a:chExt cx="2332512" cy="3637351"/>
          </a:xfrm>
        </p:grpSpPr>
        <p:grpSp>
          <p:nvGrpSpPr>
            <p:cNvPr id="124" name="Google Shape;124;p19"/>
            <p:cNvGrpSpPr/>
            <p:nvPr/>
          </p:nvGrpSpPr>
          <p:grpSpPr>
            <a:xfrm>
              <a:off x="6908955" y="1087149"/>
              <a:ext cx="1825410" cy="1778181"/>
              <a:chOff x="1517400" y="616145"/>
              <a:chExt cx="3155420" cy="3073779"/>
            </a:xfrm>
          </p:grpSpPr>
          <p:pic>
            <p:nvPicPr>
              <p:cNvPr id="125" name="Google Shape;125;p1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517400" y="2643225"/>
                <a:ext cx="2552135" cy="1046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19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588595" y="616145"/>
                <a:ext cx="3084225" cy="2444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7" name="Google Shape;127;p19"/>
            <p:cNvSpPr/>
            <p:nvPr/>
          </p:nvSpPr>
          <p:spPr>
            <a:xfrm>
              <a:off x="6655412" y="2912825"/>
              <a:ext cx="2332500" cy="30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3.시각적 재미</a:t>
              </a:r>
              <a:endParaRPr b="1"/>
            </a:p>
          </p:txBody>
        </p:sp>
        <p:sp>
          <p:nvSpPr>
            <p:cNvPr id="128" name="Google Shape;128;p19"/>
            <p:cNvSpPr txBox="1"/>
            <p:nvPr/>
          </p:nvSpPr>
          <p:spPr>
            <a:xfrm>
              <a:off x="6655401" y="3339100"/>
              <a:ext cx="23325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Char char="-"/>
              </a:pPr>
              <a:r>
                <a:rPr lang="en" sz="1300">
                  <a:solidFill>
                    <a:schemeClr val="dk2"/>
                  </a:solidFill>
                </a:rPr>
                <a:t>마작 패를 맞출 때마다 관련된 고양이 행동을 애니메이션으로 보여줌</a:t>
              </a:r>
              <a:endParaRPr sz="1300">
                <a:solidFill>
                  <a:schemeClr val="dk2"/>
                </a:solidFill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Char char="-"/>
              </a:pPr>
              <a:r>
                <a:rPr lang="en" sz="1300">
                  <a:solidFill>
                    <a:schemeClr val="dk2"/>
                  </a:solidFill>
                </a:rPr>
                <a:t>시각적 흥미로움을 더함</a:t>
              </a:r>
              <a:endParaRPr sz="1300">
                <a:solidFill>
                  <a:schemeClr val="dk2"/>
                </a:solidFill>
              </a:endParaRPr>
            </a:p>
          </p:txBody>
        </p:sp>
      </p:grpSp>
      <p:sp>
        <p:nvSpPr>
          <p:cNvPr id="129" name="Google Shape;129;p19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아트 &amp; 컨셉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68000" y="219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게임 로직 구현</a:t>
            </a:r>
            <a:endParaRPr b="1"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39731" l="0" r="0" t="27634"/>
          <a:stretch/>
        </p:blipFill>
        <p:spPr>
          <a:xfrm>
            <a:off x="3790138" y="1286650"/>
            <a:ext cx="1563725" cy="9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협업전, 클래스 설계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3" y="1222375"/>
            <a:ext cx="7877175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6328025" y="0"/>
            <a:ext cx="2816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20">
                <a:solidFill>
                  <a:srgbClr val="595959"/>
                </a:solidFill>
              </a:rPr>
              <a:t>게임 로직 구현</a:t>
            </a:r>
            <a:endParaRPr b="1" sz="122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